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  <p:sldId id="266" r:id="rId11"/>
    <p:sldId id="267" r:id="rId12"/>
    <p:sldId id="265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</p:embeddedFont>
    <p:embeddedFont>
      <p:font typeface="Open Sans Bold" panose="020B0806030504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7900" y="438150"/>
            <a:ext cx="5912488" cy="9410700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7924800" y="2913718"/>
            <a:ext cx="10243239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49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Building a Real-time Customer Feature Store with AWS SageMaker</a:t>
            </a:r>
          </a:p>
          <a:p>
            <a:pPr algn="l">
              <a:lnSpc>
                <a:spcPts val="5893"/>
              </a:lnSpc>
            </a:pPr>
            <a:endParaRPr lang="en-US" sz="449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138"/>
              </a:lnSpc>
            </a:pPr>
            <a:r>
              <a:rPr lang="en-US" sz="344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Case Study on Real-time Feature Management</a:t>
            </a:r>
          </a:p>
          <a:p>
            <a:pPr marL="0" lvl="0" indent="0" algn="l">
              <a:lnSpc>
                <a:spcPts val="5893"/>
              </a:lnSpc>
            </a:pPr>
            <a:endParaRPr lang="en-US" sz="3448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AutoShape 2" descr="An eye-catching and professional illustration showcasing machine learning feature management. The image should depict a futuristic AI-driven system where data flows seamlessly between various AWS services such as Amazon SageMaker Feature Store, Amazon Kinesis, DynamoDB, and S3. The illustration should highlight real-time feature updates for inference and batch processing for training. It should include visual elements like streaming data pipelines, neural networks, and cloud computing symbols, creating a visually engaging and informative representation of ML feature management.">
            <a:extLst>
              <a:ext uri="{FF2B5EF4-FFF2-40B4-BE49-F238E27FC236}">
                <a16:creationId xmlns:a16="http://schemas.microsoft.com/office/drawing/2014/main" id="{BED04B5F-BAF9-FD42-8096-27D4DD1BD4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AutoShape 6" descr="An eye-catching and professional illustration showcasing machine learning feature management. The image should depict a futuristic AI-driven system where data flows seamlessly between various AWS services such as Amazon SageMaker Feature Store, Amazon Kinesis, DynamoDB, and S3. The illustration should highlight real-time feature updates for inference and batch processing for training. It should include visual elements like streaming data pipelines, neural networks, and cloud computing symbols, creating a visually engaging and informative representation of ML feature management.">
            <a:extLst>
              <a:ext uri="{FF2B5EF4-FFF2-40B4-BE49-F238E27FC236}">
                <a16:creationId xmlns:a16="http://schemas.microsoft.com/office/drawing/2014/main" id="{74D7A0FA-923C-48E9-318F-2F166E442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27613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1" name="Picture 10" descr="A diagram of a machine learning">
            <a:extLst>
              <a:ext uri="{FF2B5EF4-FFF2-40B4-BE49-F238E27FC236}">
                <a16:creationId xmlns:a16="http://schemas.microsoft.com/office/drawing/2014/main" id="{D554DD6E-43A4-F36D-667F-19DAADC74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23030"/>
            <a:ext cx="7438059" cy="7258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3DE64-298A-394D-4F57-45D0DCE1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DA7FFCB-D62F-526B-3338-AB2FF5E607BD}"/>
              </a:ext>
            </a:extLst>
          </p:cNvPr>
          <p:cNvSpPr txBox="1"/>
          <p:nvPr/>
        </p:nvSpPr>
        <p:spPr>
          <a:xfrm>
            <a:off x="381000" y="100869"/>
            <a:ext cx="13944600" cy="658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Approximation for feature store implementation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F19F7B-E658-7E86-DDBC-400AA75F4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7161"/>
              </p:ext>
            </p:extLst>
          </p:nvPr>
        </p:nvGraphicFramePr>
        <p:xfrm>
          <a:off x="569685" y="1444504"/>
          <a:ext cx="1379220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1073230205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714482350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1939504612"/>
                    </a:ext>
                  </a:extLst>
                </a:gridCol>
                <a:gridCol w="4020458">
                  <a:extLst>
                    <a:ext uri="{9D8B030D-6E8A-4147-A177-3AD203B41FA5}">
                      <a16:colId xmlns:a16="http://schemas.microsoft.com/office/drawing/2014/main" val="854746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Estimate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Estimate $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2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 Sagemaker Feature store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1TB of online storage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$0.25 per GB per month for online store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22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TB of offline storage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$0.023 per GB per month (S3 Standard)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7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Dynamo DB (Online Store Backend)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500K reads/sec , 50K writes/sec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$ 2500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demand pricing based on usage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3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 S3 (offline store)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TB storage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lake for historical features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035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5ABD24-D6D1-BF8C-6B29-FE6AF8E61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72414"/>
              </p:ext>
            </p:extLst>
          </p:nvPr>
        </p:nvGraphicFramePr>
        <p:xfrm>
          <a:off x="544285" y="3999087"/>
          <a:ext cx="13774058" cy="16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157">
                  <a:extLst>
                    <a:ext uri="{9D8B030D-6E8A-4147-A177-3AD203B41FA5}">
                      <a16:colId xmlns:a16="http://schemas.microsoft.com/office/drawing/2014/main" val="2743614571"/>
                    </a:ext>
                  </a:extLst>
                </a:gridCol>
                <a:gridCol w="3183843">
                  <a:extLst>
                    <a:ext uri="{9D8B030D-6E8A-4147-A177-3AD203B41FA5}">
                      <a16:colId xmlns:a16="http://schemas.microsoft.com/office/drawing/2014/main" val="380989565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1968193"/>
                    </a:ext>
                  </a:extLst>
                </a:gridCol>
                <a:gridCol w="3944258">
                  <a:extLst>
                    <a:ext uri="{9D8B030D-6E8A-4147-A177-3AD203B41FA5}">
                      <a16:colId xmlns:a16="http://schemas.microsoft.com/office/drawing/2014/main" val="3472630729"/>
                    </a:ext>
                  </a:extLst>
                </a:gridCol>
              </a:tblGrid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Estimate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Estimate ($)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530307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Kinesis (Stream ingestion)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shards , 100 TPS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stream for real time ingestion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20328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AWS Glue (ETL for offline store)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DPUs, 2 hrs/day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$ 900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prep and transformation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15181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AWS Lambda (ETL &amp; Feature Transformations)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Serverless processing for data cleaning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4262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E154C5D-72D6-FBD0-416E-D4D0844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28005"/>
              </p:ext>
            </p:extLst>
          </p:nvPr>
        </p:nvGraphicFramePr>
        <p:xfrm>
          <a:off x="587828" y="6591300"/>
          <a:ext cx="13774058" cy="212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157">
                  <a:extLst>
                    <a:ext uri="{9D8B030D-6E8A-4147-A177-3AD203B41FA5}">
                      <a16:colId xmlns:a16="http://schemas.microsoft.com/office/drawing/2014/main" val="2743614571"/>
                    </a:ext>
                  </a:extLst>
                </a:gridCol>
                <a:gridCol w="3183843">
                  <a:extLst>
                    <a:ext uri="{9D8B030D-6E8A-4147-A177-3AD203B41FA5}">
                      <a16:colId xmlns:a16="http://schemas.microsoft.com/office/drawing/2014/main" val="380989565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1968193"/>
                    </a:ext>
                  </a:extLst>
                </a:gridCol>
                <a:gridCol w="3944258">
                  <a:extLst>
                    <a:ext uri="{9D8B030D-6E8A-4147-A177-3AD203B41FA5}">
                      <a16:colId xmlns:a16="http://schemas.microsoft.com/office/drawing/2014/main" val="3472630729"/>
                    </a:ext>
                  </a:extLst>
                </a:gridCol>
              </a:tblGrid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Estimate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Estimate ($)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530307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Model Monitor  (Data drift detection)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monitoring jobs/ 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$ 1500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SageMaker Model Monitor runs jobs to detect data drift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20328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IN" dirty="0"/>
                        <a:t>CloudWatch Logs &amp; Alarms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 GB logs/month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Logging and alerting for feature drift, ingestion latency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15181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AWS Lambda (Anomaly Detection &amp; Alerts)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500K executions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Serverless anomaly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4262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ACC3104-B7C4-D76E-086B-6D199403C338}"/>
              </a:ext>
            </a:extLst>
          </p:cNvPr>
          <p:cNvSpPr txBox="1"/>
          <p:nvPr/>
        </p:nvSpPr>
        <p:spPr>
          <a:xfrm>
            <a:off x="578756" y="996434"/>
            <a:ext cx="528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Feature store Storage and Access costs (monthly)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96E64-67B6-14F6-A59E-7BFE2ED73C40}"/>
              </a:ext>
            </a:extLst>
          </p:cNvPr>
          <p:cNvSpPr txBox="1"/>
          <p:nvPr/>
        </p:nvSpPr>
        <p:spPr>
          <a:xfrm>
            <a:off x="511628" y="3573380"/>
            <a:ext cx="528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IN" b="1" dirty="0">
                <a:solidFill>
                  <a:schemeClr val="bg1"/>
                </a:solidFill>
              </a:rPr>
              <a:t>Feature Ingestion &amp; Processing Costs (monthly)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48FF-26F2-52B1-3D21-79F83DF7BB89}"/>
              </a:ext>
            </a:extLst>
          </p:cNvPr>
          <p:cNvSpPr txBox="1"/>
          <p:nvPr/>
        </p:nvSpPr>
        <p:spPr>
          <a:xfrm>
            <a:off x="511628" y="6159623"/>
            <a:ext cx="528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IN" b="1" dirty="0">
                <a:solidFill>
                  <a:schemeClr val="bg1"/>
                </a:solidFill>
              </a:rPr>
              <a:t>Model &amp; Feature Quality Monitoring (monthly)</a:t>
            </a:r>
          </a:p>
        </p:txBody>
      </p:sp>
    </p:spTree>
    <p:extLst>
      <p:ext uri="{BB962C8B-B14F-4D97-AF65-F5344CB8AC3E}">
        <p14:creationId xmlns:p14="http://schemas.microsoft.com/office/powerpoint/2010/main" val="30545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811B4-A2E3-DE3B-7E28-2F0A8A492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AA4798C-D069-D314-D21B-0E05361CC6FF}"/>
              </a:ext>
            </a:extLst>
          </p:cNvPr>
          <p:cNvSpPr txBox="1"/>
          <p:nvPr/>
        </p:nvSpPr>
        <p:spPr>
          <a:xfrm>
            <a:off x="381000" y="100869"/>
            <a:ext cx="15621000" cy="658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Approximation for feature store implementation (contd.)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06BA5B-963B-C411-F663-C23B86B0B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79314"/>
              </p:ext>
            </p:extLst>
          </p:nvPr>
        </p:nvGraphicFramePr>
        <p:xfrm>
          <a:off x="569685" y="1444504"/>
          <a:ext cx="1383862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1073230205"/>
                    </a:ext>
                  </a:extLst>
                </a:gridCol>
                <a:gridCol w="3170619">
                  <a:extLst>
                    <a:ext uri="{9D8B030D-6E8A-4147-A177-3AD203B41FA5}">
                      <a16:colId xmlns:a16="http://schemas.microsoft.com/office/drawing/2014/main" val="2714482350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1939504612"/>
                    </a:ext>
                  </a:extLst>
                </a:gridCol>
                <a:gridCol w="4020458">
                  <a:extLst>
                    <a:ext uri="{9D8B030D-6E8A-4147-A177-3AD203B41FA5}">
                      <a16:colId xmlns:a16="http://schemas.microsoft.com/office/drawing/2014/main" val="854746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Estimate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Estimate $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2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DynamoDB (Real-time Query Performance Monitoring)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250K read ops/sec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On-demand query performance 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2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AWS Lambda (Query Logging &amp; Analysis)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500K invocations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query failures, response times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3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Amazon S3 (Historical Data Retention)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TB storage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lake for historical features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035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D902EA-DD19-182B-3AED-6F231D64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11916"/>
              </p:ext>
            </p:extLst>
          </p:nvPr>
        </p:nvGraphicFramePr>
        <p:xfrm>
          <a:off x="544285" y="3999087"/>
          <a:ext cx="13774058" cy="190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157">
                  <a:extLst>
                    <a:ext uri="{9D8B030D-6E8A-4147-A177-3AD203B41FA5}">
                      <a16:colId xmlns:a16="http://schemas.microsoft.com/office/drawing/2014/main" val="2743614571"/>
                    </a:ext>
                  </a:extLst>
                </a:gridCol>
                <a:gridCol w="3183843">
                  <a:extLst>
                    <a:ext uri="{9D8B030D-6E8A-4147-A177-3AD203B41FA5}">
                      <a16:colId xmlns:a16="http://schemas.microsoft.com/office/drawing/2014/main" val="380989565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1968193"/>
                    </a:ext>
                  </a:extLst>
                </a:gridCol>
                <a:gridCol w="3944258">
                  <a:extLst>
                    <a:ext uri="{9D8B030D-6E8A-4147-A177-3AD203B41FA5}">
                      <a16:colId xmlns:a16="http://schemas.microsoft.com/office/drawing/2014/main" val="3472630729"/>
                    </a:ext>
                  </a:extLst>
                </a:gridCol>
              </a:tblGrid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Estimate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Estimate ($)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530307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US" dirty="0"/>
                        <a:t>Athena (Historical feature queries)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queries /day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$ 400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Querying historical features for model retraining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20328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IN" dirty="0"/>
                        <a:t>SageMaker Training &amp;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instance (ml.m5.4xlarge)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$ 800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training on feature store 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15181"/>
                  </a:ext>
                </a:extLst>
              </a:tr>
              <a:tr h="421525">
                <a:tc>
                  <a:txBody>
                    <a:bodyPr/>
                    <a:lstStyle/>
                    <a:p>
                      <a:r>
                        <a:rPr lang="en-IN" dirty="0"/>
                        <a:t>IAM &amp; Data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100TB transfer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Costs for cross-region data movement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4262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EA40C01-A541-7F8B-0FAC-A78B0E6BC945}"/>
              </a:ext>
            </a:extLst>
          </p:cNvPr>
          <p:cNvSpPr txBox="1"/>
          <p:nvPr/>
        </p:nvSpPr>
        <p:spPr>
          <a:xfrm>
            <a:off x="578756" y="996434"/>
            <a:ext cx="528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Query performance &amp; System Availability (monthly)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C3A42-2A1A-76A5-3B2F-7472A3C9EAA7}"/>
              </a:ext>
            </a:extLst>
          </p:cNvPr>
          <p:cNvSpPr txBox="1"/>
          <p:nvPr/>
        </p:nvSpPr>
        <p:spPr>
          <a:xfrm>
            <a:off x="511628" y="3573380"/>
            <a:ext cx="528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IN" b="1" dirty="0">
                <a:solidFill>
                  <a:schemeClr val="bg1"/>
                </a:solidFill>
              </a:rPr>
              <a:t>Miscellaneous &amp; Overhead (monthly)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4D01E-531F-23E5-1A64-49F976EF96D8}"/>
              </a:ext>
            </a:extLst>
          </p:cNvPr>
          <p:cNvSpPr txBox="1"/>
          <p:nvPr/>
        </p:nvSpPr>
        <p:spPr>
          <a:xfrm>
            <a:off x="551542" y="7089897"/>
            <a:ext cx="142040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Cost Optimization strategies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reserved instances for Sagemaker and Dynamo DB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Optimize feature store queries: Use batch retrieval instead of on demand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Tiered Storage (Glacier for Long-Term Data) – Move old data from S3 Standard to S3 Glacier to cut costs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Lambda Efficiently – Minimize invocation frequency for data drift detection.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9498E-BDBE-D03F-D22B-BF176D70E4E5}"/>
              </a:ext>
            </a:extLst>
          </p:cNvPr>
          <p:cNvSpPr txBox="1"/>
          <p:nvPr/>
        </p:nvSpPr>
        <p:spPr>
          <a:xfrm>
            <a:off x="507999" y="6078364"/>
            <a:ext cx="50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Source: AWS Pricing Calculator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3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CF8A3-476B-61CD-97DC-E9F8AC51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3CB0ABB-AA55-B2E2-9C95-688862FA3EA3}"/>
              </a:ext>
            </a:extLst>
          </p:cNvPr>
          <p:cNvSpPr/>
          <p:nvPr/>
        </p:nvSpPr>
        <p:spPr>
          <a:xfrm>
            <a:off x="0" y="0"/>
            <a:ext cx="18288000" cy="1493392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1DEB7EC-0822-28C4-EF67-97D2C63E9D3F}"/>
              </a:ext>
            </a:extLst>
          </p:cNvPr>
          <p:cNvSpPr txBox="1"/>
          <p:nvPr/>
        </p:nvSpPr>
        <p:spPr>
          <a:xfrm>
            <a:off x="1028700" y="4048125"/>
            <a:ext cx="734582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  <a:p>
            <a:pPr marL="0" lvl="0" indent="0" algn="l">
              <a:lnSpc>
                <a:spcPts val="8640"/>
              </a:lnSpc>
            </a:pPr>
            <a:endParaRPr lang="en-US" sz="7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2343251-3C4A-674D-936B-DB355D54821B}"/>
              </a:ext>
            </a:extLst>
          </p:cNvPr>
          <p:cNvSpPr txBox="1"/>
          <p:nvPr/>
        </p:nvSpPr>
        <p:spPr>
          <a:xfrm>
            <a:off x="9445468" y="6454242"/>
            <a:ext cx="6638263" cy="4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8"/>
              </a:lnSpc>
            </a:pPr>
            <a:endParaRPr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BCAC9EB-5B22-68EE-55C4-BF13A4C63028}"/>
              </a:ext>
            </a:extLst>
          </p:cNvPr>
          <p:cNvSpPr txBox="1"/>
          <p:nvPr/>
        </p:nvSpPr>
        <p:spPr>
          <a:xfrm>
            <a:off x="9144000" y="2670678"/>
            <a:ext cx="7226048" cy="45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272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D47513C-2FB9-E282-6117-04B519681BA9}"/>
              </a:ext>
            </a:extLst>
          </p:cNvPr>
          <p:cNvSpPr txBox="1"/>
          <p:nvPr/>
        </p:nvSpPr>
        <p:spPr>
          <a:xfrm>
            <a:off x="9445468" y="8608052"/>
            <a:ext cx="6638263" cy="4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8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9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8288000" cy="1493392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4048125"/>
            <a:ext cx="734582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5468" y="6454242"/>
            <a:ext cx="6638263" cy="4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8"/>
              </a:lnSpc>
            </a:pPr>
            <a:endParaRPr dirty="0"/>
          </a:p>
        </p:txBody>
      </p:sp>
      <p:sp>
        <p:nvSpPr>
          <p:cNvPr id="6" name="TextBox 6"/>
          <p:cNvSpPr txBox="1"/>
          <p:nvPr/>
        </p:nvSpPr>
        <p:spPr>
          <a:xfrm>
            <a:off x="9144000" y="2670678"/>
            <a:ext cx="7226048" cy="475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249" lvl="1" indent="-293624" algn="l">
              <a:lnSpc>
                <a:spcPts val="3808"/>
              </a:lnSpc>
              <a:buFont typeface="Arial"/>
              <a:buChar char="•"/>
            </a:pPr>
            <a:r>
              <a:rPr lang="en-US" sz="272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Managing real-time feature ingestion and serving for ML models is complex</a:t>
            </a:r>
          </a:p>
          <a:p>
            <a:pPr algn="l">
              <a:lnSpc>
                <a:spcPts val="3808"/>
              </a:lnSpc>
            </a:pPr>
            <a:endParaRPr lang="en-US" sz="272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7249" lvl="1" indent="-293624" algn="l">
              <a:lnSpc>
                <a:spcPts val="3808"/>
              </a:lnSpc>
              <a:buFont typeface="Arial"/>
              <a:buChar char="•"/>
            </a:pPr>
            <a:r>
              <a:rPr lang="en-US" sz="272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Traditional databases are not optimized for ML feature storage and retrieval</a:t>
            </a:r>
          </a:p>
          <a:p>
            <a:pPr algn="l">
              <a:lnSpc>
                <a:spcPts val="3808"/>
              </a:lnSpc>
            </a:pPr>
            <a:endParaRPr lang="en-US" sz="272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7249" lvl="1" indent="-293624" algn="l">
              <a:lnSpc>
                <a:spcPts val="3808"/>
              </a:lnSpc>
              <a:buFont typeface="Arial"/>
              <a:buChar char="•"/>
            </a:pPr>
            <a:r>
              <a:rPr lang="en-US" sz="272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Ensuring feature consistency across training and inference is crucial.</a:t>
            </a:r>
          </a:p>
          <a:p>
            <a:pPr algn="l">
              <a:lnSpc>
                <a:spcPts val="3808"/>
              </a:lnSpc>
            </a:pPr>
            <a:endParaRPr lang="en-US" sz="272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45468" y="8608052"/>
            <a:ext cx="6638263" cy="4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8"/>
              </a:lnSpc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71516" y="0"/>
            <a:ext cx="1616484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429258" y="1294605"/>
            <a:ext cx="5717189" cy="764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 should be available in real-time for inference and in batches for training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low-latency, scalable architecture is needed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services like SageMaker Feature Store, DynamoDB, and S3 provide an efficient solution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this simulation, real-time streaming is assumed without using Kinesis and Lambda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16918" y="4533900"/>
            <a:ext cx="7603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6572" y="504049"/>
            <a:ext cx="5640572" cy="8229600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0814177" y="2671343"/>
            <a:ext cx="5245361" cy="5245361"/>
          </a:xfrm>
          <a:custGeom>
            <a:avLst/>
            <a:gdLst/>
            <a:ahLst/>
            <a:cxnLst/>
            <a:rect l="l" t="t" r="r" b="b"/>
            <a:pathLst>
              <a:path w="5245361" h="5245361">
                <a:moveTo>
                  <a:pt x="0" y="0"/>
                </a:moveTo>
                <a:lnTo>
                  <a:pt x="5245362" y="0"/>
                </a:lnTo>
                <a:lnTo>
                  <a:pt x="5245362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3473576"/>
            <a:ext cx="6545648" cy="43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endParaRPr dirty="0"/>
          </a:p>
        </p:txBody>
      </p:sp>
      <p:sp>
        <p:nvSpPr>
          <p:cNvPr id="5" name="TextBox 5"/>
          <p:cNvSpPr txBox="1"/>
          <p:nvPr/>
        </p:nvSpPr>
        <p:spPr>
          <a:xfrm>
            <a:off x="716294" y="382298"/>
            <a:ext cx="7549808" cy="878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</a:pP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SageMaker Feature store Implementation</a:t>
            </a:r>
          </a:p>
          <a:p>
            <a:pPr marL="0" lvl="0" indent="0" algn="l">
              <a:lnSpc>
                <a:spcPts val="5600"/>
              </a:lnSpc>
            </a:pPr>
            <a:endParaRPr lang="en-US" sz="40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04528" lvl="1" indent="-302264" algn="l">
              <a:lnSpc>
                <a:spcPts val="392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Used AWS SageMaker Feature Store for feature management</a:t>
            </a:r>
          </a:p>
          <a:p>
            <a:pPr algn="l">
              <a:lnSpc>
                <a:spcPts val="3920"/>
              </a:lnSpc>
            </a:pPr>
            <a:endParaRPr lang="en-US" sz="2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04528" lvl="1" indent="-302264" algn="l">
              <a:lnSpc>
                <a:spcPts val="392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Simulated real-time ingestion using batch updates</a:t>
            </a:r>
          </a:p>
          <a:p>
            <a:pPr algn="l">
              <a:lnSpc>
                <a:spcPts val="3920"/>
              </a:lnSpc>
            </a:pPr>
            <a:endParaRPr lang="en-US" sz="2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04528" lvl="1" indent="-302264" algn="l">
              <a:lnSpc>
                <a:spcPts val="392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Stored batch features in Amazon S3 and real-time features in DynamoDB</a:t>
            </a:r>
          </a:p>
          <a:p>
            <a:pPr algn="l">
              <a:lnSpc>
                <a:spcPts val="3920"/>
              </a:lnSpc>
            </a:pPr>
            <a:endParaRPr lang="en-US" sz="2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04528" lvl="1" indent="-302264" algn="l">
              <a:lnSpc>
                <a:spcPts val="392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Retrieved features seamlessly for model training and inference.</a:t>
            </a:r>
          </a:p>
          <a:p>
            <a:pPr algn="l">
              <a:lnSpc>
                <a:spcPts val="3920"/>
              </a:lnSpc>
            </a:pPr>
            <a:endParaRPr lang="en-US" sz="2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600"/>
              </a:lnSpc>
            </a:pPr>
            <a:endParaRPr lang="en-US" sz="2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1452" y="199560"/>
            <a:ext cx="11061122" cy="9887880"/>
          </a:xfrm>
          <a:custGeom>
            <a:avLst/>
            <a:gdLst/>
            <a:ahLst/>
            <a:cxnLst/>
            <a:rect l="l" t="t" r="r" b="b"/>
            <a:pathLst>
              <a:path w="11061122" h="9887880">
                <a:moveTo>
                  <a:pt x="0" y="0"/>
                </a:moveTo>
                <a:lnTo>
                  <a:pt x="11061122" y="0"/>
                </a:lnTo>
                <a:lnTo>
                  <a:pt x="11061122" y="9887880"/>
                </a:lnTo>
                <a:lnTo>
                  <a:pt x="0" y="988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" r="-212" b="-874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C0789-A9DE-155E-E52F-A41EAFE0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BD95AFD-4470-50FB-6157-35838AC9FE3A}"/>
              </a:ext>
            </a:extLst>
          </p:cNvPr>
          <p:cNvSpPr/>
          <p:nvPr/>
        </p:nvSpPr>
        <p:spPr>
          <a:xfrm>
            <a:off x="16671516" y="0"/>
            <a:ext cx="1616484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86B7858-4516-4A53-5200-649D96C3AB19}"/>
              </a:ext>
            </a:extLst>
          </p:cNvPr>
          <p:cNvSpPr txBox="1"/>
          <p:nvPr/>
        </p:nvSpPr>
        <p:spPr>
          <a:xfrm>
            <a:off x="1447800" y="1991804"/>
            <a:ext cx="5717189" cy="630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Ensures feature consistency across training and inference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Reduces latency for real time inference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Enables scalability and automation in feature management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r>
              <a:rPr lang="en-US" sz="272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proof solution that can integrate with additional AWS services as needed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FEABFE-0F48-E6B2-0D4A-DD9721F6E9F9}"/>
              </a:ext>
            </a:extLst>
          </p:cNvPr>
          <p:cNvSpPr txBox="1"/>
          <p:nvPr/>
        </p:nvSpPr>
        <p:spPr>
          <a:xfrm>
            <a:off x="6934200" y="4152900"/>
            <a:ext cx="7603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8196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15FA6-2174-302F-BE0A-A214D2D5B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7921D7-FA27-A04B-1A9D-C7C70E223BDD}"/>
              </a:ext>
            </a:extLst>
          </p:cNvPr>
          <p:cNvSpPr/>
          <p:nvPr/>
        </p:nvSpPr>
        <p:spPr>
          <a:xfrm>
            <a:off x="16671516" y="0"/>
            <a:ext cx="1616484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14E31E3-704C-34FA-7053-91455C1F9F51}"/>
              </a:ext>
            </a:extLst>
          </p:cNvPr>
          <p:cNvSpPr txBox="1"/>
          <p:nvPr/>
        </p:nvSpPr>
        <p:spPr>
          <a:xfrm>
            <a:off x="1319157" y="1714500"/>
            <a:ext cx="6477000" cy="780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8" lvl="1" indent="-302264" algn="l">
              <a:lnSpc>
                <a:spcPts val="392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Case study assumes Kinesis and Lambda as optional future enhancements to handle real time streaming features</a:t>
            </a:r>
          </a:p>
          <a:p>
            <a:pPr algn="l">
              <a:lnSpc>
                <a:spcPts val="3812"/>
              </a:lnSpc>
            </a:pPr>
            <a:endParaRPr lang="en-US" sz="272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8002" lvl="1" indent="-294001">
              <a:lnSpc>
                <a:spcPts val="3812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 privileged IAM policies like “</a:t>
            </a:r>
            <a:r>
              <a:rPr lang="en-IN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AmazonS3FullAccess“ have been used. In real time, these policies can be more fine grained</a:t>
            </a:r>
          </a:p>
          <a:p>
            <a:pPr marL="588002" lvl="1" indent="-294001">
              <a:lnSpc>
                <a:spcPts val="3812"/>
              </a:lnSpc>
              <a:buFont typeface="Arial"/>
              <a:buChar char="•"/>
            </a:pPr>
            <a:endParaRPr lang="en-IN" sz="2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  <a:p>
            <a:pPr marL="588002" lvl="1" indent="-294001">
              <a:lnSpc>
                <a:spcPts val="3812"/>
              </a:lnSpc>
              <a:buFont typeface="Arial"/>
              <a:buChar char="•"/>
            </a:pPr>
            <a:r>
              <a:rPr lang="en-IN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Historical features between the period of Jan 1, 2022 and Aug 31, 2022 were pulled from the offline store to train a model</a:t>
            </a:r>
          </a:p>
          <a:p>
            <a:pPr marL="588002" lvl="1" indent="-294001" algn="l">
              <a:lnSpc>
                <a:spcPts val="3812"/>
              </a:lnSpc>
              <a:buFont typeface="Arial"/>
              <a:buChar char="•"/>
            </a:pPr>
            <a:endParaRPr lang="en-US" sz="2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12"/>
              </a:lnSpc>
            </a:pPr>
            <a:endParaRPr lang="en-US" sz="2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B380C41-DAFD-A533-2B51-E1DB0B1C6322}"/>
              </a:ext>
            </a:extLst>
          </p:cNvPr>
          <p:cNvSpPr txBox="1"/>
          <p:nvPr/>
        </p:nvSpPr>
        <p:spPr>
          <a:xfrm>
            <a:off x="9243957" y="3955143"/>
            <a:ext cx="7603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14848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1664" y="210323"/>
            <a:ext cx="11191930" cy="66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Scaling strategy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517" y="1234564"/>
            <a:ext cx="8092695" cy="823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Amazon Kinesis ingests millions of feature updates in real-time. Enable Auto-Scaling &amp; Partitioning</a:t>
            </a: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Lambda processes Kinesis events and updates SageMaker Feature Store. Use Reserved Concurrency &amp; Batch Processing</a:t>
            </a: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SageMaker Feature Store Online Store (DynamoDB) provides low-latency feature retrieval for inference. Switch to On-Demand Mode</a:t>
            </a: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SageMaker Feature Store Offline Store (S3) stores historical feature data for training. Use Parquet Format &amp; Intelligent Tiering </a:t>
            </a: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Glue &amp; Athena enable batch feature retrieval for ML model training</a:t>
            </a: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Auto-scaling mechanisms ensure efficient handling of high-velocity updates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D0A64-EC12-D9C1-3734-B395A308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400301"/>
            <a:ext cx="9525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346EB-7944-A6F8-A881-024474BA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09A6491-8BCF-B05B-22A6-81BE9C6345DF}"/>
              </a:ext>
            </a:extLst>
          </p:cNvPr>
          <p:cNvSpPr txBox="1"/>
          <p:nvPr/>
        </p:nvSpPr>
        <p:spPr>
          <a:xfrm>
            <a:off x="381000" y="100869"/>
            <a:ext cx="11191930" cy="66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 strategy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0AEAFB-F68A-9F4E-D55F-A3444395AF6B}"/>
              </a:ext>
            </a:extLst>
          </p:cNvPr>
          <p:cNvSpPr txBox="1"/>
          <p:nvPr/>
        </p:nvSpPr>
        <p:spPr>
          <a:xfrm>
            <a:off x="178517" y="1234564"/>
            <a:ext cx="8092695" cy="83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IN" sz="2237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Feature Ingestion &amp; Latency Monitoring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Track latency via CloudWatch (PutRecord.latency)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Monitor update throughput using Kinesis (IncomingRecords)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Set CloudWatch Alarms for delays &amp; trigger SNS alert</a:t>
            </a:r>
            <a:endParaRPr lang="en-IN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Feature Quality &amp; Data Drift Monitoring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Compare real-time vs. baseline distributions using AWS Model Monitor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Detect feature drift, missing values &amp; data quality issues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Lambda + CloudWatch logs for anomaly detection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performance and System availability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Monitor DynamoDB latency &amp; query performance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Track S3 object growth for historical storage integrity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AWS Lambda for issue logging &amp; SNS notifications</a:t>
            </a: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32"/>
              </a:lnSpc>
            </a:pPr>
            <a:endParaRPr lang="en-US" sz="223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3015" lvl="1" indent="-241508" algn="l">
              <a:lnSpc>
                <a:spcPts val="3132"/>
              </a:lnSpc>
              <a:buFont typeface="Arial"/>
              <a:buChar char="•"/>
            </a:pPr>
            <a:r>
              <a:rPr lang="en-US" sz="2237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Historical feature data monitoring for Model training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historical features via Athena+Glue for consistency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 missing/inconsistent features in offline S3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automated SQL queries to validate future trends</a:t>
            </a:r>
          </a:p>
          <a:p>
            <a:pPr marL="940215" lvl="2" indent="-241508">
              <a:lnSpc>
                <a:spcPts val="3132"/>
              </a:lnSpc>
              <a:buFont typeface="Arial"/>
              <a:buChar char="•"/>
            </a:pPr>
            <a:endParaRPr lang="en-US" sz="2237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AEE07-BEF3-DD65-35E8-48B416BC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815169"/>
            <a:ext cx="9651283" cy="46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3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911</Words>
  <Application>Microsoft Office PowerPoint</Application>
  <PresentationFormat>Custom</PresentationFormat>
  <Paragraphs>170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Open Sans</vt:lpstr>
      <vt:lpstr>Arial</vt:lpstr>
      <vt:lpstr>Calibri</vt:lpstr>
      <vt:lpstr>Canva Sans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Juno</dc:creator>
  <cp:lastModifiedBy>Spandan Rakshit</cp:lastModifiedBy>
  <cp:revision>21</cp:revision>
  <dcterms:created xsi:type="dcterms:W3CDTF">2006-08-16T00:00:00Z</dcterms:created>
  <dcterms:modified xsi:type="dcterms:W3CDTF">2025-02-10T09:06:22Z</dcterms:modified>
  <dc:identifier>DAGeWTlEUdM</dc:identifier>
</cp:coreProperties>
</file>